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4" r:id="rId2"/>
    <p:sldId id="277" r:id="rId3"/>
    <p:sldId id="271" r:id="rId4"/>
    <p:sldId id="272" r:id="rId5"/>
    <p:sldId id="280" r:id="rId6"/>
    <p:sldId id="273" r:id="rId7"/>
    <p:sldId id="275" r:id="rId8"/>
    <p:sldId id="274" r:id="rId9"/>
    <p:sldId id="295" r:id="rId10"/>
    <p:sldId id="257" r:id="rId11"/>
    <p:sldId id="276" r:id="rId12"/>
    <p:sldId id="282" r:id="rId13"/>
    <p:sldId id="260" r:id="rId14"/>
    <p:sldId id="278" r:id="rId15"/>
    <p:sldId id="262" r:id="rId16"/>
    <p:sldId id="290" r:id="rId17"/>
    <p:sldId id="284" r:id="rId18"/>
    <p:sldId id="259" r:id="rId19"/>
    <p:sldId id="291" r:id="rId20"/>
    <p:sldId id="264" r:id="rId21"/>
    <p:sldId id="261" r:id="rId22"/>
    <p:sldId id="266" r:id="rId23"/>
    <p:sldId id="263" r:id="rId24"/>
    <p:sldId id="285" r:id="rId25"/>
    <p:sldId id="286" r:id="rId26"/>
    <p:sldId id="267" r:id="rId27"/>
    <p:sldId id="268" r:id="rId28"/>
    <p:sldId id="258" r:id="rId29"/>
    <p:sldId id="287" r:id="rId30"/>
    <p:sldId id="288" r:id="rId31"/>
    <p:sldId id="265" r:id="rId32"/>
    <p:sldId id="281" r:id="rId33"/>
    <p:sldId id="292" r:id="rId34"/>
    <p:sldId id="289" r:id="rId3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wserv\home\mellis\Committee%20Work\Student%20Success%20Team\IEP\IEP%20GO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7"/>
  <c:chart>
    <c:title>
      <c:tx>
        <c:rich>
          <a:bodyPr/>
          <a:lstStyle/>
          <a:p>
            <a:pPr>
              <a:defRPr>
                <a:solidFill>
                  <a:srgbClr val="92D050"/>
                </a:solidFill>
              </a:defRPr>
            </a:pPr>
            <a:r>
              <a:rPr lang="en-US">
                <a:solidFill>
                  <a:srgbClr val="92D050"/>
                </a:solidFill>
              </a:rPr>
              <a:t>The IEP Meeting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Start of Year</c:v>
                </c:pt>
              </c:strCache>
            </c:strRef>
          </c:tx>
          <c:cat>
            <c:strRef>
              <c:f>Sheet1!$A$2:$A$15</c:f>
              <c:strCache>
                <c:ptCount val="14"/>
                <c:pt idx="0">
                  <c:v>I know who attends my IEP meeting</c:v>
                </c:pt>
                <c:pt idx="1">
                  <c:v>I know why we have an IEP meeting</c:v>
                </c:pt>
                <c:pt idx="2">
                  <c:v>I know the parts to the IEP meeting</c:v>
                </c:pt>
                <c:pt idx="3">
                  <c:v>I know what happens at the IEP meeting</c:v>
                </c:pt>
                <c:pt idx="4">
                  <c:v>I feel involved in the IEP planning process</c:v>
                </c:pt>
                <c:pt idx="5">
                  <c:v>I know what related services I receive</c:v>
                </c:pt>
                <c:pt idx="6">
                  <c:v>I know what my accommodations are</c:v>
                </c:pt>
                <c:pt idx="7">
                  <c:v>I know my goals</c:v>
                </c:pt>
                <c:pt idx="8">
                  <c:v>I know why I have an IEP</c:v>
                </c:pt>
                <c:pt idx="9">
                  <c:v>I know what an IEP is</c:v>
                </c:pt>
                <c:pt idx="10">
                  <c:v>I track my progress towards my goals</c:v>
                </c:pt>
                <c:pt idx="11">
                  <c:v>I get the help I need to be successful</c:v>
                </c:pt>
                <c:pt idx="12">
                  <c:v>I can communicate my needs to my teachers</c:v>
                </c:pt>
                <c:pt idx="13">
                  <c:v>I am proud of who I am 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2.1</c:v>
                </c:pt>
                <c:pt idx="1">
                  <c:v>1.7000000000000015</c:v>
                </c:pt>
                <c:pt idx="2">
                  <c:v>1.4</c:v>
                </c:pt>
                <c:pt idx="3">
                  <c:v>1.8</c:v>
                </c:pt>
                <c:pt idx="4">
                  <c:v>1.7000000000000015</c:v>
                </c:pt>
                <c:pt idx="5">
                  <c:v>2.4</c:v>
                </c:pt>
                <c:pt idx="6">
                  <c:v>2.4</c:v>
                </c:pt>
                <c:pt idx="7">
                  <c:v>2.4</c:v>
                </c:pt>
                <c:pt idx="8">
                  <c:v>1.8</c:v>
                </c:pt>
                <c:pt idx="9">
                  <c:v>1.7000000000000015</c:v>
                </c:pt>
                <c:pt idx="10">
                  <c:v>4.2</c:v>
                </c:pt>
                <c:pt idx="11">
                  <c:v>4.7</c:v>
                </c:pt>
                <c:pt idx="12">
                  <c:v>4.5</c:v>
                </c:pt>
                <c:pt idx="13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Annual Reviews</c:v>
                </c:pt>
              </c:strCache>
            </c:strRef>
          </c:tx>
          <c:cat>
            <c:strRef>
              <c:f>Sheet1!$A$2:$A$15</c:f>
              <c:strCache>
                <c:ptCount val="14"/>
                <c:pt idx="0">
                  <c:v>I know who attends my IEP meeting</c:v>
                </c:pt>
                <c:pt idx="1">
                  <c:v>I know why we have an IEP meeting</c:v>
                </c:pt>
                <c:pt idx="2">
                  <c:v>I know the parts to the IEP meeting</c:v>
                </c:pt>
                <c:pt idx="3">
                  <c:v>I know what happens at the IEP meeting</c:v>
                </c:pt>
                <c:pt idx="4">
                  <c:v>I feel involved in the IEP planning process</c:v>
                </c:pt>
                <c:pt idx="5">
                  <c:v>I know what related services I receive</c:v>
                </c:pt>
                <c:pt idx="6">
                  <c:v>I know what my accommodations are</c:v>
                </c:pt>
                <c:pt idx="7">
                  <c:v>I know my goals</c:v>
                </c:pt>
                <c:pt idx="8">
                  <c:v>I know why I have an IEP</c:v>
                </c:pt>
                <c:pt idx="9">
                  <c:v>I know what an IEP is</c:v>
                </c:pt>
                <c:pt idx="10">
                  <c:v>I track my progress towards my goals</c:v>
                </c:pt>
                <c:pt idx="11">
                  <c:v>I get the help I need to be successful</c:v>
                </c:pt>
                <c:pt idx="12">
                  <c:v>I can communicate my needs to my teachers</c:v>
                </c:pt>
                <c:pt idx="13">
                  <c:v>I am proud of who I am 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5</c:v>
                </c:pt>
                <c:pt idx="8">
                  <c:v>5</c:v>
                </c:pt>
                <c:pt idx="9">
                  <c:v>4.7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</c:numCache>
            </c:numRef>
          </c:val>
        </c:ser>
        <c:axId val="44433792"/>
        <c:axId val="44435328"/>
      </c:barChart>
      <c:catAx>
        <c:axId val="4443379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900" b="1">
                <a:solidFill>
                  <a:srgbClr val="92D050"/>
                </a:solidFill>
              </a:defRPr>
            </a:pPr>
            <a:endParaRPr lang="en-US"/>
          </a:p>
        </c:txPr>
        <c:crossAx val="44435328"/>
        <c:crosses val="autoZero"/>
        <c:auto val="1"/>
        <c:lblAlgn val="l"/>
        <c:lblOffset val="100"/>
      </c:catAx>
      <c:valAx>
        <c:axId val="44435328"/>
        <c:scaling>
          <c:orientation val="minMax"/>
          <c:max val="5"/>
          <c:min val="1"/>
        </c:scaling>
        <c:axPos val="b"/>
        <c:majorGridlines/>
        <c:numFmt formatCode="General" sourceLinked="1"/>
        <c:majorTickMark val="none"/>
        <c:tickLblPos val="nextTo"/>
        <c:crossAx val="44433792"/>
        <c:crosses val="autoZero"/>
        <c:crossBetween val="between"/>
      </c:valAx>
    </c:plotArea>
    <c:legend>
      <c:legendPos val="r"/>
      <c:layout/>
    </c:legend>
    <c:plotVisOnly val="1"/>
  </c:chart>
  <c:spPr>
    <a:ln w="76200">
      <a:solidFill>
        <a:schemeClr val="accent6"/>
      </a:solidFill>
    </a:ln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0.65663</cdr:x>
      <cdr:y>0.11475</cdr:y>
    </cdr:from>
    <cdr:to>
      <cdr:x>0.65663</cdr:x>
      <cdr:y>0.9113</cdr:y>
    </cdr:to>
    <cdr:sp macro="" textlink="">
      <cdr:nvSpPr>
        <cdr:cNvPr id="5" name="Straight Connector 4"/>
        <cdr:cNvSpPr/>
      </cdr:nvSpPr>
      <cdr:spPr>
        <a:xfrm xmlns:a="http://schemas.openxmlformats.org/drawingml/2006/main" rot="5400000" flipH="1">
          <a:off x="2301661" y="2384642"/>
          <a:ext cx="3702516" cy="36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AF702-10F3-4913-8D33-6BCB340EECF7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48372-E030-42D3-A030-183CC3468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EC39A-4D66-4B8A-8199-F8293A80B981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F6EE0-13BE-4CF7-9BCB-BD78DEB0F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C000"/>
                </a:solidFill>
              </a:rPr>
              <a:t>Through these activities, students become more aware of their abilities, develop key communication skills and reinforce 21st century skills.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F6EE0-13BE-4CF7-9BCB-BD78DEB0F40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330-2B74-414E-A2EC-991F020AE286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E8C3-876F-4FCD-8032-459498F7A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330-2B74-414E-A2EC-991F020AE286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E8C3-876F-4FCD-8032-459498F7A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330-2B74-414E-A2EC-991F020AE286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E8C3-876F-4FCD-8032-459498F7A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330-2B74-414E-A2EC-991F020AE286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E8C3-876F-4FCD-8032-459498F7A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330-2B74-414E-A2EC-991F020AE286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E8C3-876F-4FCD-8032-459498F7A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330-2B74-414E-A2EC-991F020AE286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E8C3-876F-4FCD-8032-459498F7A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330-2B74-414E-A2EC-991F020AE286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E8C3-876F-4FCD-8032-459498F7A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330-2B74-414E-A2EC-991F020AE286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E8C3-876F-4FCD-8032-459498F7A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330-2B74-414E-A2EC-991F020AE286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E8C3-876F-4FCD-8032-459498F7A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330-2B74-414E-A2EC-991F020AE286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E8C3-876F-4FCD-8032-459498F7A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330-2B74-414E-A2EC-991F020AE286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E8C3-876F-4FCD-8032-459498F7A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76330-2B74-414E-A2EC-991F020AE286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AE8C3-876F-4FCD-8032-459498F7A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ellis@dunlapcusd.net" TargetMode="External"/><Relationship Id="rId2" Type="http://schemas.openxmlformats.org/officeDocument/2006/relationships/hyperlink" Target="mailto:bmair@dunlapcusd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unlapcusd.net/Schools/Pages/DunlapHighSchool.aspx" TargetMode="External"/><Relationship Id="rId3" Type="http://schemas.openxmlformats.org/officeDocument/2006/relationships/hyperlink" Target="http://www.dunlapcusd.net/Schools/Pages/DunlapGradeSchool.aspx" TargetMode="External"/><Relationship Id="rId7" Type="http://schemas.openxmlformats.org/officeDocument/2006/relationships/hyperlink" Target="http://www.dunlapcusd.net/Schools/Pages/DunlapValleyMiddleSchool.aspx" TargetMode="External"/><Relationship Id="rId2" Type="http://schemas.openxmlformats.org/officeDocument/2006/relationships/hyperlink" Target="http://www.dunlapcusd.net/Schools/Pages/BannerElementarySchool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unlapcusd.net/Schools/Pages/DunlapMiddleSchool.aspx" TargetMode="External"/><Relationship Id="rId5" Type="http://schemas.openxmlformats.org/officeDocument/2006/relationships/hyperlink" Target="http://www.dunlapcusd.net/Schools/Pages/Wilder-WaiteElementarySchool.aspx" TargetMode="External"/><Relationship Id="rId4" Type="http://schemas.openxmlformats.org/officeDocument/2006/relationships/hyperlink" Target="http://www.dunlapcusd.net/Schools/Pages/RidgeviewElementarySchool.aspx" TargetMode="Externa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3400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Mandy Ellis and Brooke </a:t>
            </a:r>
            <a:r>
              <a:rPr lang="en-US" sz="3200" b="1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Mair</a:t>
            </a:r>
            <a:endParaRPr lang="en-US" sz="3200" b="1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n-US" sz="2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NQEC Conference 2011</a:t>
            </a:r>
            <a:r>
              <a:rPr lang="en-US" sz="32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7086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Empowerment through Engagement: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Implementing Student-Led IEPs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867400"/>
            <a:ext cx="586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Dunlap School District #323</a:t>
            </a:r>
            <a:endParaRPr lang="en-US" sz="240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762000"/>
            <a:ext cx="6019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Take a Test </a:t>
            </a:r>
            <a:r>
              <a:rPr lang="en-US" sz="3200" dirty="0">
                <a:solidFill>
                  <a:srgbClr val="FFC000"/>
                </a:solidFill>
              </a:rPr>
              <a:t>Drive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Read the Owner’s Manual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Set Direction</a:t>
            </a:r>
            <a:endParaRPr lang="en-US" sz="3200" dirty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Follow the  Map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Maneuver the Obstacles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Start their engines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Provide Opportunity for Feedback </a:t>
            </a: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don’t know where you are going, any old road will get you there….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5" name="Picture 1" descr="C:\Documents and Settings\mellis\Local Settings\Temporary Internet Files\Content.IE5\WTHCN2XF\MP9003057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62000"/>
            <a:ext cx="2735385" cy="2667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Student Benefits of Student-Led IEPs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Reading and Writing in Context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Goal Setting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Self-Advocating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Using Presentation Skills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Listening and Responding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Compromising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Summarizing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438400"/>
            <a:ext cx="2143125" cy="214312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4876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Alignment to District Goals and Strategic Plan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Additional Benefits of Student-Led IEPs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Structured Meeting Flow</a:t>
            </a:r>
          </a:p>
          <a:p>
            <a:r>
              <a:rPr lang="en-US" sz="4400" dirty="0" smtClean="0">
                <a:solidFill>
                  <a:srgbClr val="FFC000"/>
                </a:solidFill>
              </a:rPr>
              <a:t>Parent Involvement</a:t>
            </a:r>
          </a:p>
          <a:p>
            <a:r>
              <a:rPr lang="en-US" sz="4400" dirty="0" smtClean="0">
                <a:solidFill>
                  <a:srgbClr val="FFC000"/>
                </a:solidFill>
              </a:rPr>
              <a:t>Family-Centered</a:t>
            </a:r>
          </a:p>
          <a:p>
            <a:r>
              <a:rPr lang="en-US" sz="4400" dirty="0" smtClean="0">
                <a:solidFill>
                  <a:srgbClr val="FFC000"/>
                </a:solidFill>
              </a:rPr>
              <a:t>Increased Team Dialogue 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90800"/>
            <a:ext cx="2362200" cy="23622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Take a Test Drive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124200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Student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Survey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Ongoing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Drive Instruction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Provide Focus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Dashboard View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5744308" cy="53340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241" name="Picture 1" descr="C:\Documents and Settings\mellis\Local Settings\Temporary Internet Files\Content.IE5\5QRL5U1Y\MC90043979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0"/>
            <a:ext cx="1828800" cy="1331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Feedback Drives Improvement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219200"/>
          <a:ext cx="8305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05400"/>
            <a:ext cx="4572000" cy="1554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Age-Appropriate Dialogue</a:t>
            </a:r>
          </a:p>
          <a:p>
            <a:r>
              <a:rPr lang="en-US" dirty="0" smtClean="0"/>
              <a:t>Safe Environment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772025" cy="472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1295400"/>
            <a:ext cx="4486275" cy="5562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5800" y="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Read the Owner’s Manual</a:t>
            </a:r>
            <a:endParaRPr lang="en-US" sz="4000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295400"/>
            <a:ext cx="5334000" cy="5091721"/>
          </a:xfrm>
          <a:prstGeom prst="rect">
            <a:avLst/>
          </a:prstGeom>
          <a:ln w="762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Re-Read the Owner’s Manual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“Introduction to Your IEP” </a:t>
            </a:r>
            <a:r>
              <a:rPr lang="en-US" sz="2600" dirty="0" smtClean="0">
                <a:solidFill>
                  <a:srgbClr val="FFC000"/>
                </a:solidFill>
              </a:rPr>
              <a:t>Presentation by Special Education Teacher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What an IEP is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Why you have an IEP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What goals are written in your IEP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What accommodations you have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What related services are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What an IEP meeting is and how to present at your own IEP!</a:t>
            </a:r>
          </a:p>
          <a:p>
            <a:pPr lvl="1"/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743200"/>
            <a:ext cx="2265308" cy="35814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4017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Set Direction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Student strengths</a:t>
            </a:r>
          </a:p>
          <a:p>
            <a:r>
              <a:rPr lang="en-US" sz="4000" dirty="0" smtClean="0">
                <a:solidFill>
                  <a:srgbClr val="FFC000"/>
                </a:solidFill>
              </a:rPr>
              <a:t>Goals</a:t>
            </a:r>
          </a:p>
          <a:p>
            <a:r>
              <a:rPr lang="en-US" sz="4000" dirty="0" smtClean="0">
                <a:solidFill>
                  <a:srgbClr val="FFC000"/>
                </a:solidFill>
              </a:rPr>
              <a:t>Accommodations</a:t>
            </a:r>
          </a:p>
          <a:p>
            <a:r>
              <a:rPr lang="en-US" sz="4000" dirty="0" smtClean="0">
                <a:solidFill>
                  <a:srgbClr val="FFC000"/>
                </a:solidFill>
              </a:rPr>
              <a:t>Feedback from stakeholders</a:t>
            </a:r>
          </a:p>
          <a:p>
            <a:r>
              <a:rPr lang="en-US" sz="4000" dirty="0" smtClean="0">
                <a:solidFill>
                  <a:srgbClr val="FFC000"/>
                </a:solidFill>
              </a:rPr>
              <a:t>A Plan for Services and Placement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6866" name="Picture 2" descr="C:\Documents and Settings\mellis\Local Settings\Temporary Internet Files\Content.IE5\N4AXJI6R\MP9001850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1000"/>
            <a:ext cx="2272411" cy="3429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219200"/>
          <a:ext cx="7467600" cy="5163250"/>
        </p:xfrm>
        <a:graphic>
          <a:graphicData uri="http://schemas.openxmlformats.org/drawingml/2006/table">
            <a:tbl>
              <a:tblPr/>
              <a:tblGrid>
                <a:gridCol w="2489200"/>
                <a:gridCol w="2489200"/>
                <a:gridCol w="2489200"/>
              </a:tblGrid>
              <a:tr h="15182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endParaRPr lang="en-US" sz="1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Introductions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819" marR="68819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My strengths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819" marR="68819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My progress towards current goals</a:t>
                      </a:r>
                      <a:endParaRPr lang="en-US" sz="105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819" marR="68819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24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endParaRPr lang="en-US" sz="1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My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services and placement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819" marR="68819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My IEP Meeting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819" marR="68819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My teacher’s Input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819" marR="68819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205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endParaRPr lang="en-US" sz="1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My accommodations</a:t>
                      </a:r>
                      <a:endParaRPr lang="en-US" sz="1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819" marR="68819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My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goals for the future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819" marR="68819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My parents’ input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819" marR="68819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2286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Follow the Map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05000" y="2286000"/>
            <a:ext cx="37338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4914900" y="3543300"/>
            <a:ext cx="18288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1905000" y="4800600"/>
            <a:ext cx="35814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2324100" y="3543300"/>
            <a:ext cx="18288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Track Student Progress</a:t>
            </a:r>
            <a:endParaRPr lang="en-US" sz="4800" b="1" dirty="0">
              <a:solidFill>
                <a:srgbClr val="FFC000"/>
              </a:solidFill>
            </a:endParaRPr>
          </a:p>
        </p:txBody>
      </p:sp>
      <p:pic>
        <p:nvPicPr>
          <p:cNvPr id="40962" name="Picture 2" descr="H:\Committee Work\Continuous Improvement\Photos\Goal Passports\goal passport cover.JPG"/>
          <p:cNvPicPr>
            <a:picLocks noChangeAspect="1" noChangeArrowheads="1"/>
          </p:cNvPicPr>
          <p:nvPr/>
        </p:nvPicPr>
        <p:blipFill>
          <a:blip r:embed="rId2" cstate="print"/>
          <a:srcRect l="23630" t="13083"/>
          <a:stretch>
            <a:fillRect/>
          </a:stretch>
        </p:blipFill>
        <p:spPr bwMode="auto">
          <a:xfrm rot="5400000">
            <a:off x="2619935" y="1996250"/>
            <a:ext cx="4611313" cy="393645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40963" name="Picture 3" descr="H:\Committee Work\Continuous Improvement\Photos\Goal Passports\Goal Passport Table of Cont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6980237" cy="52355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40964" name="Picture 4" descr="H:\Committee Work\Continuous Improvement\Photos\Goal Passports\math record she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19200"/>
            <a:ext cx="6980237" cy="52355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40966" name="Picture 6" descr="H:\Committee Work\Continuous Improvement\Photos\Goal Passports\reading radar sheet.JPG"/>
          <p:cNvPicPr>
            <a:picLocks noChangeAspect="1" noChangeArrowheads="1"/>
          </p:cNvPicPr>
          <p:nvPr/>
        </p:nvPicPr>
        <p:blipFill>
          <a:blip r:embed="rId5" cstate="print"/>
          <a:srcRect l="9825"/>
          <a:stretch>
            <a:fillRect/>
          </a:stretch>
        </p:blipFill>
        <p:spPr bwMode="auto">
          <a:xfrm>
            <a:off x="1066800" y="1295400"/>
            <a:ext cx="6980237" cy="52355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9" name="Picture 5" descr="EBBDB799-9691-B1D0-BCB5625F058D407E2009030985813"/>
          <p:cNvPicPr>
            <a:picLocks noChangeAspect="1" noChangeArrowheads="1"/>
          </p:cNvPicPr>
          <p:nvPr/>
        </p:nvPicPr>
        <p:blipFill>
          <a:blip r:embed="rId6" cstate="print"/>
          <a:srcRect t="2985"/>
          <a:stretch>
            <a:fillRect/>
          </a:stretch>
        </p:blipFill>
        <p:spPr bwMode="auto">
          <a:xfrm>
            <a:off x="158496" y="1066800"/>
            <a:ext cx="8985504" cy="52578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40967" name="Picture 7" descr="X:\CONTINUOUS IMPROVEMENT\Scattergram1.jpg"/>
          <p:cNvPicPr>
            <a:picLocks noChangeAspect="1" noChangeArrowheads="1"/>
          </p:cNvPicPr>
          <p:nvPr/>
        </p:nvPicPr>
        <p:blipFill>
          <a:blip r:embed="rId7" cstate="print"/>
          <a:srcRect l="5085" t="7143" b="10000"/>
          <a:stretch>
            <a:fillRect/>
          </a:stretch>
        </p:blipFill>
        <p:spPr bwMode="auto">
          <a:xfrm>
            <a:off x="0" y="1143000"/>
            <a:ext cx="8991600" cy="5410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C000"/>
                </a:solidFill>
              </a:rPr>
              <a:t>Objectives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Introduction to Dunlap School District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Benefits of Student-Led IEPs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Implementation Guidelines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Obstacles of Implementation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Stakeholder Involvement</a:t>
            </a:r>
          </a:p>
        </p:txBody>
      </p:sp>
      <p:pic>
        <p:nvPicPr>
          <p:cNvPr id="29700" name="Picture 4" descr="C:\Documents and Settings\mellis\Local Settings\Temporary Internet Files\Content.IE5\5QRL5U1Y\MP9003859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819400"/>
            <a:ext cx="2209800" cy="309371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599"/>
            <a:ext cx="8382000" cy="645996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37755" cy="64008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5791200"/>
            <a:ext cx="3657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“I love getting ready for exciting things, even if I am nervous.””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24578" name="Picture 2" descr="C:\Users\Ellis\AppData\Local\Temp\IMG00587-20101220-1006.jpg"/>
          <p:cNvPicPr>
            <a:picLocks noChangeAspect="1" noChangeArrowheads="1"/>
          </p:cNvPicPr>
          <p:nvPr/>
        </p:nvPicPr>
        <p:blipFill>
          <a:blip r:embed="rId2" cstate="print"/>
          <a:srcRect t="7333" r="6542" b="29639"/>
          <a:stretch>
            <a:fillRect/>
          </a:stretch>
        </p:blipFill>
        <p:spPr bwMode="auto">
          <a:xfrm>
            <a:off x="457200" y="381000"/>
            <a:ext cx="8153400" cy="50292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124200" y="6334780"/>
            <a:ext cx="281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Grade Student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93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Additional Activities to Consider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Write a statement of their present levels of performance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Compose business letters and address envelopes inviting IEP members to the meeting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Conduct self-assessment of learning styles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Write friendly thank you letters to the team</a:t>
            </a:r>
          </a:p>
        </p:txBody>
      </p:sp>
      <p:pic>
        <p:nvPicPr>
          <p:cNvPr id="4" name="Picture 3" descr="maggies note.tif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63333" t="60625" r="1667"/>
          <a:stretch>
            <a:fillRect/>
          </a:stretch>
        </p:blipFill>
        <p:spPr>
          <a:xfrm>
            <a:off x="1600200" y="1524000"/>
            <a:ext cx="6194569" cy="4919398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Maneuver the Obstacles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dirty="0" smtClean="0">
              <a:solidFill>
                <a:srgbClr val="FFC000"/>
              </a:solidFill>
            </a:endParaRPr>
          </a:p>
          <a:p>
            <a:r>
              <a:rPr lang="en-US" sz="3600" dirty="0" smtClean="0">
                <a:solidFill>
                  <a:srgbClr val="FFC000"/>
                </a:solidFill>
              </a:rPr>
              <a:t>Student Concerns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Parent Concerns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Student Ability to Present</a:t>
            </a:r>
          </a:p>
          <a:p>
            <a:endParaRPr lang="en-US" sz="36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Soliciting Stakeholder Feedback is vital throughout the process!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37890" name="Picture 2" descr="C:\Documents and Settings\mellis\Local Settings\Temporary Internet Files\Content.IE5\WTHCN2XF\MP9004226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47800"/>
            <a:ext cx="2290019" cy="3505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5791200"/>
            <a:ext cx="3657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Delta: “My Mom There”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6334780"/>
            <a:ext cx="281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Grade Student</a:t>
            </a:r>
            <a:endParaRPr lang="en-US" sz="2800" b="1" dirty="0"/>
          </a:p>
        </p:txBody>
      </p:sp>
      <p:pic>
        <p:nvPicPr>
          <p:cNvPr id="25603" name="Picture 3" descr="C:\Users\Ellis\AppData\Local\Temp\IMG00588-20101220-1006.jpg"/>
          <p:cNvPicPr>
            <a:picLocks noChangeAspect="1" noChangeArrowheads="1"/>
          </p:cNvPicPr>
          <p:nvPr/>
        </p:nvPicPr>
        <p:blipFill>
          <a:blip r:embed="rId2" cstate="print"/>
          <a:srcRect b="48200"/>
          <a:stretch>
            <a:fillRect/>
          </a:stretch>
        </p:blipFill>
        <p:spPr bwMode="auto">
          <a:xfrm>
            <a:off x="533400" y="533400"/>
            <a:ext cx="8077200" cy="47244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3" name="Picture 1" descr="C:\Documents and Settings\mellis\Local Settings\Temporary Internet Files\Content.IE5\MDOA00E4\MC900434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5791200"/>
            <a:ext cx="3657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Delta: “I am scared to talk at the meeting!”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6334780"/>
            <a:ext cx="281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Grade Student</a:t>
            </a:r>
            <a:endParaRPr lang="en-US" sz="2800" b="1" dirty="0"/>
          </a:p>
        </p:txBody>
      </p:sp>
      <p:pic>
        <p:nvPicPr>
          <p:cNvPr id="26626" name="Picture 2" descr="C:\Users\Ellis\AppData\Local\Temp\IMG00589-20101220-1006.jpg"/>
          <p:cNvPicPr>
            <a:picLocks noChangeAspect="1" noChangeArrowheads="1"/>
          </p:cNvPicPr>
          <p:nvPr/>
        </p:nvPicPr>
        <p:blipFill>
          <a:blip r:embed="rId2" cstate="print"/>
          <a:srcRect t="10006" b="54973"/>
          <a:stretch>
            <a:fillRect/>
          </a:stretch>
        </p:blipFill>
        <p:spPr bwMode="auto">
          <a:xfrm>
            <a:off x="457200" y="609600"/>
            <a:ext cx="8123162" cy="47244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" name="Picture 1" descr="C:\Documents and Settings\mellis\Local Settings\Temporary Internet Files\Content.IE5\MDOA00E4\MC900434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286" y="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1200" y="5867400"/>
            <a:ext cx="33528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143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Test Drive</a:t>
            </a:r>
          </a:p>
          <a:p>
            <a:r>
              <a:rPr lang="en-US" dirty="0">
                <a:solidFill>
                  <a:srgbClr val="FFC000"/>
                </a:solidFill>
              </a:rPr>
              <a:t>Set Direction</a:t>
            </a:r>
          </a:p>
          <a:p>
            <a:r>
              <a:rPr lang="en-US" dirty="0">
                <a:solidFill>
                  <a:srgbClr val="FFC000"/>
                </a:solidFill>
              </a:rPr>
              <a:t>Use a Map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25588" y="1397000"/>
          <a:ext cx="6092825" cy="4062413"/>
        </p:xfrm>
        <a:graphic>
          <a:graphicData uri="http://schemas.openxmlformats.org/presentationml/2006/ole">
            <p:oleObj spid="_x0000_s1026" name="Document" r:id="rId3" imgW="6092517" imgH="4063040" progId="Word.Document.12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Start Your Engines… IEP Day!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Meetings are allotted 45 minutes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Students greet the IEP team members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Students facilitate introductions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Students  begin the IEP meeting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Students are prompted to engage team members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All members of the IEP team provide feedback.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8919" name="Picture 7" descr="C:\Program Files\Microsoft Office\MEDIA\CAGCAT10\j021685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066800"/>
            <a:ext cx="2337133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ag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7848600" cy="2455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667000"/>
            <a:ext cx="426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C000"/>
                </a:solidFill>
              </a:rPr>
              <a:t>K-12 Large Unit District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C000"/>
                </a:solidFill>
              </a:rPr>
              <a:t> Total Enrollment:  3,671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C000"/>
                </a:solidFill>
              </a:rPr>
              <a:t>Serving an estimated 12,500 residents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C000"/>
                </a:solidFill>
              </a:rPr>
              <a:t>62 Square Miles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 t="31250" b="19016"/>
          <a:stretch>
            <a:fillRect/>
          </a:stretch>
        </p:blipFill>
        <p:spPr bwMode="auto">
          <a:xfrm>
            <a:off x="5410200" y="2971800"/>
            <a:ext cx="3399183" cy="25908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Celebrate Student Success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Student-led IEPs are the vehicles for driving continuous improvement and developing 21st century skills. 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As a special education teacher, there is no greater victory than seeing a child empowered through engagement in their learning.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 descr="C:\Documents and Settings\mellis\Local Settings\Temporary Internet Files\Content.IE5\WTHCN2XF\MC9003583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95600"/>
            <a:ext cx="3276600" cy="17526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Ellis\AppData\Local\Temp\IMG00586-20101220-1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305799" cy="51355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486400" y="5791200"/>
            <a:ext cx="3657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4</a:t>
            </a:r>
            <a:r>
              <a:rPr lang="en-US" sz="2800" baseline="30000" dirty="0" smtClean="0">
                <a:solidFill>
                  <a:srgbClr val="FFC000"/>
                </a:solidFill>
              </a:rPr>
              <a:t>th</a:t>
            </a:r>
            <a:r>
              <a:rPr lang="en-US" sz="2800" dirty="0" smtClean="0">
                <a:solidFill>
                  <a:srgbClr val="FFC000"/>
                </a:solidFill>
              </a:rPr>
              <a:t> Grade Student: “I learned I even have an IEP”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Questions/Comments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2828925" cy="29337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Contact Us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Brooke </a:t>
            </a:r>
            <a:r>
              <a:rPr lang="en-US" dirty="0" err="1" smtClean="0">
                <a:solidFill>
                  <a:srgbClr val="FFC000"/>
                </a:solidFill>
              </a:rPr>
              <a:t>Mair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Director of Special Services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hlinkClick r:id="rId2"/>
              </a:rPr>
              <a:t>bmair@dunlapcusd.net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Mandy Ellis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Special Education Teacher/CI Trainer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hlinkClick r:id="rId3"/>
              </a:rPr>
              <a:t>mellis@dunlapcusd.net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3010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981200"/>
            <a:ext cx="1772093" cy="1524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References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electronic resources created and used to implement student-led IEPs, visit Mandy Ellis’ </a:t>
            </a:r>
            <a:r>
              <a:rPr lang="en-US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Wikispace</a:t>
            </a:r>
            <a:r>
              <a:rPr lang="en-US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 http://wilderwaiteresourceroom.wikispaces.com/individualized+education+planning. </a:t>
            </a:r>
          </a:p>
          <a:p>
            <a:endParaRPr lang="en-US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more information about Dunlap School District #323, visit www.dunlapcusd.net/pages/splash.aspx 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Mandy Ellis, “Empowerment Through Engagement: Implementing Student-Led IEPs,” American Society for Quality, http://asq.org/edu/2011/07/continuous-improvement/empowerment-through-engagement-implementing-student-led-ieps.pdf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Becky Wilson </a:t>
            </a:r>
            <a:r>
              <a:rPr lang="en-US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Hawbaker</a:t>
            </a:r>
            <a:r>
              <a:rPr lang="en-US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“Student-led IEP meetings: Planning and Implementation Strategies,” </a:t>
            </a:r>
            <a:r>
              <a:rPr lang="en-US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TEACHING Exceptional Children Plus, Vol. 3, No. 5, 2007, http://journals.cec.sped.org/tecplus/vol3/iss5/art4.</a:t>
            </a:r>
            <a:endParaRPr lang="en-US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School Enrollment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Number of Schools:  7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 </a:t>
            </a:r>
            <a:r>
              <a:rPr lang="en-US" b="1" dirty="0" smtClean="0">
                <a:solidFill>
                  <a:srgbClr val="FFC000"/>
                </a:solidFill>
              </a:rPr>
              <a:t>Elementary Schools (Grades K-5)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  <a:hlinkClick r:id="rId2"/>
              </a:rPr>
              <a:t>Banner Elementary</a:t>
            </a:r>
            <a:r>
              <a:rPr lang="en-US" dirty="0" smtClean="0">
                <a:solidFill>
                  <a:srgbClr val="FFC000"/>
                </a:solidFill>
              </a:rPr>
              <a:t>:  Enrollment – 463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hlinkClick r:id="rId3"/>
              </a:rPr>
              <a:t>Dunlap Grade School</a:t>
            </a:r>
            <a:r>
              <a:rPr lang="en-US" dirty="0" smtClean="0">
                <a:solidFill>
                  <a:srgbClr val="FFC000"/>
                </a:solidFill>
              </a:rPr>
              <a:t>:  Enrollment – 290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hlinkClick r:id="rId4"/>
              </a:rPr>
              <a:t>Ridgeview Elementary School:</a:t>
            </a:r>
            <a:r>
              <a:rPr lang="en-US" dirty="0" smtClean="0">
                <a:solidFill>
                  <a:srgbClr val="FFC000"/>
                </a:solidFill>
              </a:rPr>
              <a:t>  Enrollment –  452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hlinkClick r:id="rId5"/>
              </a:rPr>
              <a:t>Wilder-Waite Grade School</a:t>
            </a:r>
            <a:r>
              <a:rPr lang="en-US" dirty="0" smtClean="0">
                <a:solidFill>
                  <a:srgbClr val="FFC000"/>
                </a:solidFill>
              </a:rPr>
              <a:t>:  Enrollment – 386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Middle Schools (Grades 6-8)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  <a:hlinkClick r:id="rId6"/>
              </a:rPr>
              <a:t>Dunlap Middle School:</a:t>
            </a:r>
            <a:r>
              <a:rPr lang="en-US" dirty="0" smtClean="0">
                <a:solidFill>
                  <a:srgbClr val="FFC000"/>
                </a:solidFill>
              </a:rPr>
              <a:t>  Enrollment – 419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hlinkClick r:id="rId7"/>
              </a:rPr>
              <a:t>Dunlap Valley Middle School: </a:t>
            </a:r>
            <a:r>
              <a:rPr lang="en-US" dirty="0" smtClean="0">
                <a:solidFill>
                  <a:srgbClr val="FFC000"/>
                </a:solidFill>
              </a:rPr>
              <a:t> Enrollment – 420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High Schools (Grades 9-12)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  <a:hlinkClick r:id="rId8"/>
              </a:rPr>
              <a:t>Dunlap High School:</a:t>
            </a:r>
            <a:r>
              <a:rPr lang="en-US" dirty="0" smtClean="0">
                <a:solidFill>
                  <a:srgbClr val="FFC000"/>
                </a:solidFill>
              </a:rPr>
              <a:t>  Enrollment – 1,086</a:t>
            </a:r>
          </a:p>
          <a:p>
            <a:endParaRPr lang="en-US" dirty="0"/>
          </a:p>
        </p:txBody>
      </p:sp>
      <p:pic>
        <p:nvPicPr>
          <p:cNvPr id="27650" name="Picture 2" descr="C:\Documents and Settings\mellis\Local Settings\Temporary Internet Files\Content.IE5\MC9CJA9P\MP900341515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685800"/>
            <a:ext cx="1521968" cy="21336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Staff and Program Information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3.5 early childhood teachers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7 Elementary cross-categorical teachers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2 Elementary instructional teachers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2 Elementary life skills teachers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4 Middle school cross-categorical teachers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1 Middle school instructional teacher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1 Middle school life skills teacher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5 High school cross-categorical teachers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2 High school life skills teachers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7 Speech Pathologists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Student Profile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Demographics:  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76.9%  White 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3.9%  African American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12.9% Asian/Pacific Islander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2.4% Hispanic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0.1% Native American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3.8% Multi-racial/Ethnic</a:t>
            </a:r>
          </a:p>
          <a:p>
            <a:pPr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8674" name="Picture 2" descr="C:\Documents and Settings\mellis\Local Settings\Temporary Internet Files\Content.IE5\N4AXJI6R\MP9002017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09800"/>
            <a:ext cx="3125165" cy="20574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Student Profile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Special Education Students:  12.2%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English Language Learners:  4%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Students Qualifying for Free and Reduced Lunch:  5%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Attendance Rate:  95.7%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High School Graduation Rate:  99.6%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High School Dropout Rate: 0.4%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Special Education Numbers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4000" b="1" i="1" dirty="0" smtClean="0">
                <a:solidFill>
                  <a:srgbClr val="FFC000"/>
                </a:solidFill>
              </a:rPr>
              <a:t>K-5 IEP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	100 Students</a:t>
            </a:r>
          </a:p>
          <a:p>
            <a:pPr algn="ctr">
              <a:buNone/>
            </a:pPr>
            <a:r>
              <a:rPr lang="en-US" sz="4000" b="1" i="1" dirty="0" smtClean="0">
                <a:solidFill>
                  <a:srgbClr val="FFC000"/>
                </a:solidFill>
              </a:rPr>
              <a:t>IEP 6-8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	68 Students</a:t>
            </a:r>
          </a:p>
          <a:p>
            <a:pPr algn="ctr">
              <a:buNone/>
            </a:pPr>
            <a:r>
              <a:rPr lang="en-US" sz="4000" b="1" i="1" dirty="0" smtClean="0">
                <a:solidFill>
                  <a:srgbClr val="FFC000"/>
                </a:solidFill>
              </a:rPr>
              <a:t>IEP 9-12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	80 Students</a:t>
            </a:r>
          </a:p>
          <a:p>
            <a:pPr algn="r">
              <a:buNone/>
            </a:pPr>
            <a:r>
              <a:rPr lang="en-US" sz="4800" b="1" dirty="0" smtClean="0">
                <a:solidFill>
                  <a:srgbClr val="FFC000"/>
                </a:solidFill>
              </a:rPr>
              <a:t>248 TOTAL</a:t>
            </a:r>
            <a:endParaRPr lang="en-US" sz="4800" b="1" dirty="0">
              <a:solidFill>
                <a:srgbClr val="FFC000"/>
              </a:solidFill>
            </a:endParaRPr>
          </a:p>
        </p:txBody>
      </p:sp>
      <p:pic>
        <p:nvPicPr>
          <p:cNvPr id="14338" name="Picture 2" descr="C:\Documents and Settings\mellis\Local Settings\Temporary Internet Files\Content.IE5\E92DCII5\MC9000545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052783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rgbClr val="FFC000"/>
                </a:solidFill>
              </a:rPr>
              <a:t>Nobody Escapes Continuous Improvement</a:t>
            </a:r>
            <a:endParaRPr lang="en-US" sz="9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5591</TotalTime>
  <Words>660</Words>
  <Application>Microsoft Office PowerPoint</Application>
  <PresentationFormat>On-screen Show (4:3)</PresentationFormat>
  <Paragraphs>181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Document</vt:lpstr>
      <vt:lpstr>Slide 1</vt:lpstr>
      <vt:lpstr>Objectives</vt:lpstr>
      <vt:lpstr>Slide 3</vt:lpstr>
      <vt:lpstr>School Enrollment</vt:lpstr>
      <vt:lpstr>Staff and Program Information </vt:lpstr>
      <vt:lpstr>Student Profile</vt:lpstr>
      <vt:lpstr>Student Profile</vt:lpstr>
      <vt:lpstr>Special Education Numbers</vt:lpstr>
      <vt:lpstr>Slide 9</vt:lpstr>
      <vt:lpstr>Slide 10</vt:lpstr>
      <vt:lpstr>Student Benefits of Student-Led IEPs</vt:lpstr>
      <vt:lpstr>Additional Benefits of Student-Led IEPs</vt:lpstr>
      <vt:lpstr>Take a Test Drive</vt:lpstr>
      <vt:lpstr>Feedback Drives Improvement</vt:lpstr>
      <vt:lpstr>Slide 15</vt:lpstr>
      <vt:lpstr>Re-Read the Owner’s Manual</vt:lpstr>
      <vt:lpstr>Set Direction</vt:lpstr>
      <vt:lpstr>Slide 18</vt:lpstr>
      <vt:lpstr>Track Student Progress</vt:lpstr>
      <vt:lpstr>Slide 20</vt:lpstr>
      <vt:lpstr>Slide 21</vt:lpstr>
      <vt:lpstr>Slide 22</vt:lpstr>
      <vt:lpstr>Slide 23</vt:lpstr>
      <vt:lpstr>Additional Activities to Consider</vt:lpstr>
      <vt:lpstr>Maneuver the Obstacles</vt:lpstr>
      <vt:lpstr>Slide 26</vt:lpstr>
      <vt:lpstr>Slide 27</vt:lpstr>
      <vt:lpstr>Slide 28</vt:lpstr>
      <vt:lpstr>Start Your Engines… IEP Day!</vt:lpstr>
      <vt:lpstr>Celebrate Student Success</vt:lpstr>
      <vt:lpstr>Slide 31</vt:lpstr>
      <vt:lpstr>Questions/Comments</vt:lpstr>
      <vt:lpstr>Contact Us</vt:lpstr>
      <vt:lpstr>References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 Ellis</dc:creator>
  <cp:lastModifiedBy>Brett Ellis</cp:lastModifiedBy>
  <cp:revision>22</cp:revision>
  <dcterms:created xsi:type="dcterms:W3CDTF">2011-06-05T20:03:56Z</dcterms:created>
  <dcterms:modified xsi:type="dcterms:W3CDTF">2011-11-07T14:56:56Z</dcterms:modified>
</cp:coreProperties>
</file>